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418" r:id="rId9"/>
    <p:sldId id="381" r:id="rId10"/>
    <p:sldId id="382" r:id="rId11"/>
    <p:sldId id="386" r:id="rId12"/>
    <p:sldId id="383" r:id="rId13"/>
    <p:sldId id="419" r:id="rId14"/>
    <p:sldId id="384" r:id="rId15"/>
    <p:sldId id="387" r:id="rId16"/>
    <p:sldId id="388" r:id="rId17"/>
    <p:sldId id="264" r:id="rId18"/>
    <p:sldId id="393" r:id="rId19"/>
    <p:sldId id="394" r:id="rId20"/>
    <p:sldId id="420" r:id="rId21"/>
    <p:sldId id="396" r:id="rId22"/>
    <p:sldId id="392" r:id="rId23"/>
    <p:sldId id="279" r:id="rId24"/>
    <p:sldId id="280" r:id="rId25"/>
    <p:sldId id="281" r:id="rId26"/>
    <p:sldId id="273" r:id="rId27"/>
    <p:sldId id="270" r:id="rId28"/>
    <p:sldId id="421" r:id="rId29"/>
    <p:sldId id="389" r:id="rId30"/>
    <p:sldId id="298" r:id="rId31"/>
    <p:sldId id="422" r:id="rId32"/>
    <p:sldId id="397" r:id="rId33"/>
    <p:sldId id="402" r:id="rId34"/>
    <p:sldId id="423" r:id="rId35"/>
    <p:sldId id="390" r:id="rId36"/>
    <p:sldId id="398" r:id="rId37"/>
    <p:sldId id="399" r:id="rId38"/>
    <p:sldId id="400" r:id="rId39"/>
    <p:sldId id="401" r:id="rId40"/>
    <p:sldId id="403" r:id="rId41"/>
    <p:sldId id="404" r:id="rId42"/>
    <p:sldId id="424" r:id="rId43"/>
    <p:sldId id="405" r:id="rId44"/>
    <p:sldId id="406" r:id="rId45"/>
    <p:sldId id="425" r:id="rId46"/>
    <p:sldId id="407" r:id="rId47"/>
    <p:sldId id="408" r:id="rId48"/>
    <p:sldId id="426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27" r:id="rId58"/>
    <p:sldId id="41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multi-object-tracking" TargetMode="External"/><Relationship Id="rId2" Type="http://schemas.openxmlformats.org/officeDocument/2006/relationships/hyperlink" Target="https://paperswithcode.com/task/optical-flow-estimation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6957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Recall the </a:t>
                </a: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</a:t>
                </a:r>
                <a:r>
                  <a:rPr lang="en-US" b="1" dirty="0"/>
                  <a:t>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 vectors: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</a:t>
                </a:r>
                <a:r>
                  <a:rPr lang="en-US" b="1" dirty="0"/>
                  <a:t>2 unknowns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but only </a:t>
                </a:r>
                <a:r>
                  <a:rPr lang="en-US" b="1" dirty="0"/>
                  <a:t>1 equation</a:t>
                </a:r>
                <a:r>
                  <a:rPr lang="en-US" dirty="0"/>
                  <a:t>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solution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</a:t>
                </a:r>
                <a:r>
                  <a:rPr lang="en-US" b="1" dirty="0"/>
                  <a:t>least squares estimates </a:t>
                </a:r>
                <a:r>
                  <a:rPr lang="en-US" dirty="0"/>
                  <a:t>for the optical flow,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at center of patch,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</a:t>
            </a:r>
            <a:r>
              <a:rPr lang="en-US" b="1" dirty="0"/>
              <a:t>pixel-by-pixel (dense) motion </a:t>
            </a:r>
            <a:r>
              <a:rPr lang="en-US" dirty="0"/>
              <a:t>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Action recognition  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Compressing and deblurring video 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Gradients and 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8393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 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weighted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does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14341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invariant, no inverse!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at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44" y="2598271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Iterative Lucas-</a:t>
            </a:r>
            <a:r>
              <a:rPr lang="en-US" sz="4000" dirty="0" err="1"/>
              <a:t>Kanade</a:t>
            </a:r>
            <a:r>
              <a:rPr lang="en-US" sz="4000" dirty="0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10838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(ilk) </a:t>
            </a:r>
            <a:r>
              <a:rPr lang="en-US" dirty="0"/>
              <a:t>algorithm </a:t>
            </a:r>
          </a:p>
          <a:p>
            <a:r>
              <a:rPr lang="en-US"/>
              <a:t>ilk </a:t>
            </a:r>
            <a:r>
              <a:rPr lang="en-US" dirty="0"/>
              <a:t>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 # Dense warp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iLK</a:t>
            </a:r>
            <a:r>
              <a:rPr lang="en-US" dirty="0"/>
              <a:t> applies the Lucas-Kanade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Horn-</a:t>
            </a:r>
            <a:r>
              <a:rPr lang="en-US" sz="4000" dirty="0" err="1"/>
              <a:t>Shunck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044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eigenvalues),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eigenvalues),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for </a:t>
                </a:r>
                <a:r>
                  <a:rPr lang="en-US" b="1" dirty="0"/>
                  <a:t>edges neither constraint binds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TL-L1 Algorithm</a:t>
            </a:r>
          </a:p>
        </p:txBody>
      </p:sp>
    </p:spTree>
    <p:extLst>
      <p:ext uri="{BB962C8B-B14F-4D97-AF65-F5344CB8AC3E}">
        <p14:creationId xmlns:p14="http://schemas.microsoft.com/office/powerpoint/2010/main" val="2927385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we will not investigate further 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Optical Flow Models</a:t>
            </a:r>
          </a:p>
        </p:txBody>
      </p:sp>
    </p:spTree>
    <p:extLst>
      <p:ext uri="{BB962C8B-B14F-4D97-AF65-F5344CB8AC3E}">
        <p14:creationId xmlns:p14="http://schemas.microsoft.com/office/powerpoint/2010/main" val="279102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</a:t>
                </a:r>
                <a:r>
                  <a:rPr lang="en-US" b="1" dirty="0"/>
                  <a:t>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Deep Optical Flow Algorithms</a:t>
            </a:r>
          </a:p>
        </p:txBody>
      </p:sp>
    </p:spTree>
    <p:extLst>
      <p:ext uri="{BB962C8B-B14F-4D97-AF65-F5344CB8AC3E}">
        <p14:creationId xmlns:p14="http://schemas.microsoft.com/office/powerpoint/2010/main" val="3353241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Can be faster than TV-L1!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04" y="2453942"/>
            <a:ext cx="7408713" cy="4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</a:t>
            </a:r>
            <a:r>
              <a:rPr lang="en-US" b="1" dirty="0"/>
              <a:t>image pyramid</a:t>
            </a:r>
            <a:r>
              <a:rPr lang="en-US" dirty="0"/>
              <a:t> layers are learned as CNNs</a:t>
            </a:r>
          </a:p>
          <a:p>
            <a:r>
              <a:rPr lang="en-US" dirty="0"/>
              <a:t>Pyramid reduces pixel dimension by 2x per-layer</a:t>
            </a:r>
          </a:p>
          <a:p>
            <a:r>
              <a:rPr lang="en-US" dirty="0"/>
              <a:t>Pyramid layers have 16, 32, 64, 96, 128, 196 channels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from pyramid 2 are warped with conventional algorithm</a:t>
                </a:r>
              </a:p>
              <a:p>
                <a:pPr lvl="1"/>
                <a:r>
                  <a:rPr lang="en-US" dirty="0"/>
                  <a:t>For warp,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values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coordinates </a:t>
                </a:r>
              </a:p>
              <a:p>
                <a:r>
                  <a:rPr lang="en-US" dirty="0"/>
                  <a:t>Warping performed with up-sampled flow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  <a:blipFill>
                <a:blip r:embed="rId3"/>
                <a:stretch>
                  <a:fillRect l="-2029" t="-2088" r="-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Cost volume</a:t>
                </a:r>
                <a:r>
                  <a:rPr lang="en-US" sz="2400" dirty="0"/>
                  <a:t> layer maintains array of feature </a:t>
                </a:r>
                <a:r>
                  <a:rPr lang="en-US" sz="2400" b="1" dirty="0"/>
                  <a:t>matching costs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</a:t>
                </a:r>
                <a:r>
                  <a:rPr lang="en-US" sz="2400" b="1" dirty="0"/>
                  <a:t>correlation</a:t>
                </a:r>
                <a:r>
                  <a:rPr lang="en-US" sz="2400" dirty="0"/>
                  <a:t>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Limiting cost volume </a:t>
                </a:r>
                <a:r>
                  <a:rPr lang="en-US" sz="2400" dirty="0"/>
                  <a:t>is key to performance </a:t>
                </a:r>
              </a:p>
              <a:p>
                <a:r>
                  <a:rPr lang="en-US" sz="2400" dirty="0"/>
                  <a:t>Filter to keep only </a:t>
                </a:r>
                <a:r>
                  <a:rPr lang="en-US" sz="2400" b="1" dirty="0"/>
                  <a:t>near neighbor values </a:t>
                </a:r>
                <a:r>
                  <a:rPr lang="en-US" sz="2400" dirty="0"/>
                  <a:t>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to limit computation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2334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 used to estimate optical flow</a:t>
                </a:r>
              </a:p>
              <a:p>
                <a:r>
                  <a:rPr lang="en-US" sz="2400" dirty="0"/>
                  <a:t>Training loss is least squares (Euclidian distance) between first image and warped second image, summed over levels of the pyramid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𝐺𝑇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𝐺𝑇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𝑔𝑟𝑜𝑢𝑛𝑑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𝑡𝑟𝑢𝑡h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Warp,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400" dirty="0"/>
                  <a:t>, is learned by minimizing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 with CNN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25393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767" y="1752600"/>
                <a:ext cx="5803554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Conventional filtering used for post processing to improve continuity of flow field </a:t>
                </a:r>
              </a:p>
              <a:p>
                <a:r>
                  <a:rPr lang="en-US" sz="2400" b="1" dirty="0"/>
                  <a:t>Composting</a:t>
                </a:r>
                <a:r>
                  <a:rPr lang="en-US" sz="2400" dirty="0"/>
                  <a:t> is learned by minimizing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⌊"/>
                                              <m:endChr m:val="⌋"/>
                                              <m:ctrlPr>
                                                <a:rPr lang="en-US" sz="20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𝐺𝑇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𝐺𝑇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𝑠𝑢𝑝𝑟𝑒𝑠𝑠𝑒𝑠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:endParaRPr lang="en-US" sz="2000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7" y="1752600"/>
                <a:ext cx="5803554" cy="4965207"/>
              </a:xfrm>
              <a:prstGeom prst="rect">
                <a:avLst/>
              </a:prstGeom>
              <a:blipFill>
                <a:blip r:embed="rId3"/>
                <a:stretch>
                  <a:fillRect l="-1366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References for Datasets and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additional algorithms and algorithms can be found on the Papers with Code site.  </a:t>
            </a:r>
          </a:p>
          <a:p>
            <a:r>
              <a:rPr lang="en-US" dirty="0">
                <a:hlinkClick r:id="rId2"/>
              </a:rPr>
              <a:t>Optical flow algorithms and datasets</a:t>
            </a:r>
            <a:endParaRPr lang="en-US" dirty="0"/>
          </a:p>
          <a:p>
            <a:r>
              <a:rPr lang="en-US" dirty="0">
                <a:hlinkClick r:id="rId3"/>
              </a:rPr>
              <a:t>Multi-object tracking algorithms and datasets</a:t>
            </a:r>
            <a:r>
              <a:rPr lang="en-US" dirty="0"/>
              <a:t>; a related topic</a:t>
            </a:r>
          </a:p>
        </p:txBody>
      </p:sp>
    </p:spTree>
    <p:extLst>
      <p:ext uri="{BB962C8B-B14F-4D97-AF65-F5344CB8AC3E}">
        <p14:creationId xmlns:p14="http://schemas.microsoft.com/office/powerpoint/2010/main" val="1187449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points: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Image pyramids for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smoothing constraint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Hybrid deep NN and classical algorithms for optical flow to improve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algorithms use image warping </a:t>
            </a:r>
          </a:p>
          <a:p>
            <a:r>
              <a:rPr lang="en-US" dirty="0"/>
              <a:t>Parameters for projective transformation models are estimated globally</a:t>
            </a:r>
          </a:p>
          <a:p>
            <a:pPr lvl="1"/>
            <a:r>
              <a:rPr lang="en-US" dirty="0"/>
              <a:t>A single transform is applied to the entire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dense learning task 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  <a:p>
            <a:r>
              <a:rPr lang="en-US" dirty="0"/>
              <a:t>Some optical flow algorithms use a projective transform to model global flow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Small Motion Consistency Assumptions</a:t>
            </a:r>
          </a:p>
        </p:txBody>
      </p:sp>
    </p:spTree>
    <p:extLst>
      <p:ext uri="{BB962C8B-B14F-4D97-AF65-F5344CB8AC3E}">
        <p14:creationId xmlns:p14="http://schemas.microsoft.com/office/powerpoint/2010/main" val="94125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Assumptions about motion</a:t>
            </a:r>
            <a:r>
              <a:rPr lang="en-US" dirty="0"/>
              <a:t> in video simplify a </a:t>
            </a:r>
            <a:r>
              <a:rPr lang="en-US"/>
              <a:t>flow model </a:t>
            </a:r>
            <a:endParaRPr lang="en-US" b="1" dirty="0"/>
          </a:p>
          <a:p>
            <a:r>
              <a:rPr lang="en-US" dirty="0"/>
              <a:t>Frame to frame </a:t>
            </a:r>
            <a:r>
              <a:rPr lang="en-US" b="1" dirty="0"/>
              <a:t>motion is small</a:t>
            </a:r>
            <a:r>
              <a:rPr lang="en-US" dirty="0"/>
              <a:t>  </a:t>
            </a:r>
          </a:p>
          <a:p>
            <a:r>
              <a:rPr lang="en-US" dirty="0"/>
              <a:t>Frame to frame </a:t>
            </a:r>
            <a:r>
              <a:rPr lang="en-US" b="1" dirty="0"/>
              <a:t>illumination and color are constant</a:t>
            </a:r>
            <a:r>
              <a:rPr lang="en-US" dirty="0"/>
              <a:t>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15325</TotalTime>
  <Words>3250</Words>
  <Application>Microsoft Office PowerPoint</Application>
  <PresentationFormat>Widescreen</PresentationFormat>
  <Paragraphs>593</Paragraphs>
  <Slides>58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Optical Flow vs. Projective Transformation</vt:lpstr>
      <vt:lpstr>The Small Motion Consistency Assumptions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Gradients and the Lucas-Kanade Algorithm</vt:lpstr>
      <vt:lpstr>Pitfalls of Gradient Based Lucas-Kanade Algorithm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</vt:lpstr>
      <vt:lpstr>Properties of spatial gradients </vt:lpstr>
      <vt:lpstr>Dealing with Scale</vt:lpstr>
      <vt:lpstr>Problem with scale</vt:lpstr>
      <vt:lpstr>Multi-Scale Feature Identification</vt:lpstr>
      <vt:lpstr>Iterative Lucas-Kanade Algorithm </vt:lpstr>
      <vt:lpstr>Iterative Lucas-Kanade algorithm </vt:lpstr>
      <vt:lpstr>Iterative Lucas-Kanade algorithm </vt:lpstr>
      <vt:lpstr>The Horn-Shunck Algorithm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TL-L1 Algorithm</vt:lpstr>
      <vt:lpstr>The TV-L1 Algorithm </vt:lpstr>
      <vt:lpstr>The TV-L1 Algorithm </vt:lpstr>
      <vt:lpstr>Evaluation of Optical Flow Models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References for Datasets and Algorithms </vt:lpstr>
      <vt:lpstr>Summary 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506</cp:revision>
  <dcterms:created xsi:type="dcterms:W3CDTF">2022-01-24T17:07:03Z</dcterms:created>
  <dcterms:modified xsi:type="dcterms:W3CDTF">2025-04-20T01:23:20Z</dcterms:modified>
</cp:coreProperties>
</file>